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5" r:id="rId14"/>
    <p:sldId id="264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839AC-572F-4C73-9159-1E731B1013EC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2C603-DB37-418E-A27F-D260FC7CFE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512726"/>
      </p:ext>
    </p:extLst>
  </p:cSld>
  <p:clrMapOvr>
    <a:masterClrMapping/>
  </p:clrMapOvr>
  <p:transition spd="med" advClick="0" advTm="400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C03B8-A042-4ABD-8451-69606E4390E1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D1F43-F002-4BBA-BA28-4A9A5948B7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9034"/>
      </p:ext>
    </p:extLst>
  </p:cSld>
  <p:clrMapOvr>
    <a:masterClrMapping/>
  </p:clrMapOvr>
  <p:transition spd="med" advClick="0" advTm="400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4326A-DBB2-450E-8A3A-918B6D59D2EF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8B3EC-F4A7-4533-9F65-377A050A05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24817"/>
      </p:ext>
    </p:extLst>
  </p:cSld>
  <p:clrMapOvr>
    <a:masterClrMapping/>
  </p:clrMapOvr>
  <p:transition spd="med" advClick="0" advTm="400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9C8BD-B99C-4B8D-AE70-D96F43980FDB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2845A-8CDC-4DA4-8BC4-8C8DBAE193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870016"/>
      </p:ext>
    </p:extLst>
  </p:cSld>
  <p:clrMapOvr>
    <a:masterClrMapping/>
  </p:clrMapOvr>
  <p:transition spd="med" advClick="0" advTm="400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396CE-7CD2-4743-AA52-F56238AACF42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9FD4C-DD51-41CD-9FE7-18B8342AFA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833095"/>
      </p:ext>
    </p:extLst>
  </p:cSld>
  <p:clrMapOvr>
    <a:masterClrMapping/>
  </p:clrMapOvr>
  <p:transition spd="med" advClick="0" advTm="400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7ADAA-8E08-4717-87C9-9C9B4E642DD7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FCA4F-5816-45B4-BC73-E447D4BBAF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797798"/>
      </p:ext>
    </p:extLst>
  </p:cSld>
  <p:clrMapOvr>
    <a:masterClrMapping/>
  </p:clrMapOvr>
  <p:transition spd="med" advClick="0" advTm="400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FE151-DB45-4442-8594-0B62E9ADB6C6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C5A5F-1D8B-404D-AB00-076FB3095D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431080"/>
      </p:ext>
    </p:extLst>
  </p:cSld>
  <p:clrMapOvr>
    <a:masterClrMapping/>
  </p:clrMapOvr>
  <p:transition spd="med" advClick="0" advTm="400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E12CE-3F36-497C-9B15-578F52729CC5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BFA78-6D2F-4F7A-ABB6-C6A6C4B144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193176"/>
      </p:ext>
    </p:extLst>
  </p:cSld>
  <p:clrMapOvr>
    <a:masterClrMapping/>
  </p:clrMapOvr>
  <p:transition spd="med" advClick="0" advTm="4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EC2B5-FD38-4BE3-B875-9F4022EB234D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6BD5C-4319-40B1-9482-EED76E4113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434348"/>
      </p:ext>
    </p:extLst>
  </p:cSld>
  <p:clrMapOvr>
    <a:masterClrMapping/>
  </p:clrMapOvr>
  <p:transition spd="med" advClick="0" advTm="400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EF507-08E3-4F49-AF21-3D7492EDBFE1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03C75-3C16-4F3E-B5DC-8C8342733D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871419"/>
      </p:ext>
    </p:extLst>
  </p:cSld>
  <p:clrMapOvr>
    <a:masterClrMapping/>
  </p:clrMapOvr>
  <p:transition spd="med" advClick="0" advTm="4000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B0EF6-32DF-4A2B-A6B4-849452B1B9C9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B1F7E-F12C-445A-AAC0-F2C229B383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90326"/>
      </p:ext>
    </p:extLst>
  </p:cSld>
  <p:clrMapOvr>
    <a:masterClrMapping/>
  </p:clrMapOvr>
  <p:transition spd="med" advClick="0" advTm="4000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839AC-572F-4C73-9159-1E731B1013EC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2C603-DB37-418E-A27F-D260FC7CFE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293638"/>
      </p:ext>
    </p:extLst>
  </p:cSld>
  <p:clrMapOvr>
    <a:masterClrMapping/>
  </p:clrMapOvr>
  <p:transition spd="med" advClick="0" advTm="400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C03B8-A042-4ABD-8451-69606E4390E1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D1F43-F002-4BBA-BA28-4A9A5948B7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339818"/>
      </p:ext>
    </p:extLst>
  </p:cSld>
  <p:clrMapOvr>
    <a:masterClrMapping/>
  </p:clrMapOvr>
  <p:transition spd="med" advClick="0" advTm="400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4326A-DBB2-450E-8A3A-918B6D59D2EF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8B3EC-F4A7-4533-9F65-377A050A05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862787"/>
      </p:ext>
    </p:extLst>
  </p:cSld>
  <p:clrMapOvr>
    <a:masterClrMapping/>
  </p:clrMapOvr>
  <p:transition spd="med" advClick="0" advTm="400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9C8BD-B99C-4B8D-AE70-D96F43980FDB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2845A-8CDC-4DA4-8BC4-8C8DBAE193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46758"/>
      </p:ext>
    </p:extLst>
  </p:cSld>
  <p:clrMapOvr>
    <a:masterClrMapping/>
  </p:clrMapOvr>
  <p:transition spd="med" advClick="0" advTm="400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396CE-7CD2-4743-AA52-F56238AACF42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9FD4C-DD51-41CD-9FE7-18B8342AFA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815989"/>
      </p:ext>
    </p:extLst>
  </p:cSld>
  <p:clrMapOvr>
    <a:masterClrMapping/>
  </p:clrMapOvr>
  <p:transition spd="med" advClick="0" advTm="400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7ADAA-8E08-4717-87C9-9C9B4E642DD7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FCA4F-5816-45B4-BC73-E447D4BBAF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442101"/>
      </p:ext>
    </p:extLst>
  </p:cSld>
  <p:clrMapOvr>
    <a:masterClrMapping/>
  </p:clrMapOvr>
  <p:transition spd="med" advClick="0" advTm="400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FE151-DB45-4442-8594-0B62E9ADB6C6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C5A5F-1D8B-404D-AB00-076FB3095D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495549"/>
      </p:ext>
    </p:extLst>
  </p:cSld>
  <p:clrMapOvr>
    <a:masterClrMapping/>
  </p:clrMapOvr>
  <p:transition spd="med" advClick="0" advTm="4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E12CE-3F36-497C-9B15-578F52729CC5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BFA78-6D2F-4F7A-ABB6-C6A6C4B144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137382"/>
      </p:ext>
    </p:extLst>
  </p:cSld>
  <p:clrMapOvr>
    <a:masterClrMapping/>
  </p:clrMapOvr>
  <p:transition spd="med" advClick="0" advTm="4000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EC2B5-FD38-4BE3-B875-9F4022EB234D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6BD5C-4319-40B1-9482-EED76E4113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572204"/>
      </p:ext>
    </p:extLst>
  </p:cSld>
  <p:clrMapOvr>
    <a:masterClrMapping/>
  </p:clrMapOvr>
  <p:transition spd="med" advClick="0" advTm="4000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EF507-08E3-4F49-AF21-3D7492EDBFE1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03C75-3C16-4F3E-B5DC-8C8342733D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243070"/>
      </p:ext>
    </p:extLst>
  </p:cSld>
  <p:clrMapOvr>
    <a:masterClrMapping/>
  </p:clrMapOvr>
  <p:transition spd="med" advClick="0" advTm="4000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B0EF6-32DF-4A2B-A6B4-849452B1B9C9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B1F7E-F12C-445A-AAC0-F2C229B383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172114"/>
      </p:ext>
    </p:extLst>
  </p:cSld>
  <p:clrMapOvr>
    <a:masterClrMapping/>
  </p:clrMapOvr>
  <p:transition spd="med" advClick="0" advTm="4000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093D8-1478-44AA-8D41-40F8D23B760A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788B1-5DB6-41C9-8424-81F27C6C2E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154987"/>
      </p:ext>
    </p:extLst>
  </p:cSld>
  <p:clrMapOvr>
    <a:masterClrMapping/>
  </p:clrMapOvr>
  <p:transition spd="med" advClick="0" advTm="4000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96875-1EAE-4874-9E68-CB4277F65389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7248C-8217-495A-AB11-445244C74C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295607"/>
      </p:ext>
    </p:extLst>
  </p:cSld>
  <p:clrMapOvr>
    <a:masterClrMapping/>
  </p:clrMapOvr>
  <p:transition spd="med" advClick="0" advTm="4000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554C3-598C-43C0-81CD-3E6B11ED8A3B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0E7A4-0614-49AD-B006-6F73AD468F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076524"/>
      </p:ext>
    </p:extLst>
  </p:cSld>
  <p:clrMapOvr>
    <a:masterClrMapping/>
  </p:clrMapOvr>
  <p:transition spd="med" advClick="0" advTm="4000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BF525-9FF3-4B86-979F-F18C10A84544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422A6-E33C-495C-9D65-05302B73DE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663682"/>
      </p:ext>
    </p:extLst>
  </p:cSld>
  <p:clrMapOvr>
    <a:masterClrMapping/>
  </p:clrMapOvr>
  <p:transition spd="med" advClick="0" advTm="4000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D8B58-EDAB-4CBC-B8EF-8D92D4ADC0EB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3002E-25EF-4151-8943-58A723081B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065400"/>
      </p:ext>
    </p:extLst>
  </p:cSld>
  <p:clrMapOvr>
    <a:masterClrMapping/>
  </p:clrMapOvr>
  <p:transition spd="med" advClick="0" advTm="4000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587C3-3D7F-44AA-921C-BDDE6DD8B052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B5647-7118-4C24-9599-2553E112EE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962709"/>
      </p:ext>
    </p:extLst>
  </p:cSld>
  <p:clrMapOvr>
    <a:masterClrMapping/>
  </p:clrMapOvr>
  <p:transition spd="med" advClick="0" advTm="4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DF054-4711-4F0D-AE19-CA988621E379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2476E-D910-4763-9170-21DF61E812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631062"/>
      </p:ext>
    </p:extLst>
  </p:cSld>
  <p:clrMapOvr>
    <a:masterClrMapping/>
  </p:clrMapOvr>
  <p:transition spd="med" advClick="0" advTm="4000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3AD8F-98BF-4E38-BFDD-F4405B1B8FE0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3791F-E108-47E2-A74B-9329387CC9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432039"/>
      </p:ext>
    </p:extLst>
  </p:cSld>
  <p:clrMapOvr>
    <a:masterClrMapping/>
  </p:clrMapOvr>
  <p:transition spd="med" advClick="0" advTm="4000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8C175-253D-4FDD-A656-A884B57F21E2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69F7E-1209-438D-A8BC-940EB86516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505305"/>
      </p:ext>
    </p:extLst>
  </p:cSld>
  <p:clrMapOvr>
    <a:masterClrMapping/>
  </p:clrMapOvr>
  <p:transition spd="med" advClick="0" advTm="4000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EEC9D-0D2A-4BD4-9743-60F69D54F9AA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26058-EBB6-4474-ACC9-C0E3D09369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990431"/>
      </p:ext>
    </p:extLst>
  </p:cSld>
  <p:clrMapOvr>
    <a:masterClrMapping/>
  </p:clrMapOvr>
  <p:transition spd="med" advClick="0" advTm="4000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E516E-7198-465C-943C-83C841804BDD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0F17D-CC3C-4B9F-B6D0-A49A5239B4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314750"/>
      </p:ext>
    </p:extLst>
  </p:cSld>
  <p:clrMapOvr>
    <a:masterClrMapping/>
  </p:clrMapOvr>
  <p:transition spd="med" advClick="0" advTm="4000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093D8-1478-44AA-8D41-40F8D23B760A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788B1-5DB6-41C9-8424-81F27C6C2E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359369"/>
      </p:ext>
    </p:extLst>
  </p:cSld>
  <p:clrMapOvr>
    <a:masterClrMapping/>
  </p:clrMapOvr>
  <p:transition spd="med" advClick="0" advTm="4000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96875-1EAE-4874-9E68-CB4277F65389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7248C-8217-495A-AB11-445244C74C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401725"/>
      </p:ext>
    </p:extLst>
  </p:cSld>
  <p:clrMapOvr>
    <a:masterClrMapping/>
  </p:clrMapOvr>
  <p:transition spd="med" advClick="0" advTm="4000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554C3-598C-43C0-81CD-3E6B11ED8A3B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0E7A4-0614-49AD-B006-6F73AD468F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682082"/>
      </p:ext>
    </p:extLst>
  </p:cSld>
  <p:clrMapOvr>
    <a:masterClrMapping/>
  </p:clrMapOvr>
  <p:transition spd="med" advClick="0" advTm="4000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BF525-9FF3-4B86-979F-F18C10A84544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422A6-E33C-495C-9D65-05302B73DE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383848"/>
      </p:ext>
    </p:extLst>
  </p:cSld>
  <p:clrMapOvr>
    <a:masterClrMapping/>
  </p:clrMapOvr>
  <p:transition spd="med" advClick="0" advTm="4000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D8B58-EDAB-4CBC-B8EF-8D92D4ADC0EB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3002E-25EF-4151-8943-58A723081B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440364"/>
      </p:ext>
    </p:extLst>
  </p:cSld>
  <p:clrMapOvr>
    <a:masterClrMapping/>
  </p:clrMapOvr>
  <p:transition spd="med" advClick="0" advTm="4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587C3-3D7F-44AA-921C-BDDE6DD8B052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B5647-7118-4C24-9599-2553E112EE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52805"/>
      </p:ext>
    </p:extLst>
  </p:cSld>
  <p:clrMapOvr>
    <a:masterClrMapping/>
  </p:clrMapOvr>
  <p:transition spd="med" advClick="0" advTm="4000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DF054-4711-4F0D-AE19-CA988621E379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2476E-D910-4763-9170-21DF61E812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576720"/>
      </p:ext>
    </p:extLst>
  </p:cSld>
  <p:clrMapOvr>
    <a:masterClrMapping/>
  </p:clrMapOvr>
  <p:transition spd="med" advClick="0" advTm="4000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3AD8F-98BF-4E38-BFDD-F4405B1B8FE0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3791F-E108-47E2-A74B-9329387CC9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120353"/>
      </p:ext>
    </p:extLst>
  </p:cSld>
  <p:clrMapOvr>
    <a:masterClrMapping/>
  </p:clrMapOvr>
  <p:transition spd="med" advClick="0" advTm="4000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8C175-253D-4FDD-A656-A884B57F21E2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69F7E-1209-438D-A8BC-940EB86516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39448"/>
      </p:ext>
    </p:extLst>
  </p:cSld>
  <p:clrMapOvr>
    <a:masterClrMapping/>
  </p:clrMapOvr>
  <p:transition spd="med" advClick="0" advTm="4000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EEC9D-0D2A-4BD4-9743-60F69D54F9AA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26058-EBB6-4474-ACC9-C0E3D09369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489284"/>
      </p:ext>
    </p:extLst>
  </p:cSld>
  <p:clrMapOvr>
    <a:masterClrMapping/>
  </p:clrMapOvr>
  <p:transition spd="med" advClick="0" advTm="4000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E516E-7198-465C-943C-83C841804BDD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0F17D-CC3C-4B9F-B6D0-A49A5239B4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278186"/>
      </p:ext>
    </p:extLst>
  </p:cSld>
  <p:clrMapOvr>
    <a:masterClrMapping/>
  </p:clrMapOvr>
  <p:transition spd="med" advClick="0" advTm="4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7919">
              <a:srgbClr val="84F88A"/>
            </a:gs>
            <a:gs pos="93000">
              <a:srgbClr val="33F33C">
                <a:alpha val="50000"/>
                <a:lumMod val="30000"/>
              </a:srgbClr>
            </a:gs>
            <a:gs pos="77000">
              <a:srgbClr val="0AAA12">
                <a:alpha val="16000"/>
              </a:srgbClr>
            </a:gs>
            <a:gs pos="99167">
              <a:srgbClr val="156B13"/>
            </a:gs>
            <a:gs pos="66000">
              <a:srgbClr val="33F33C"/>
            </a:gs>
            <a:gs pos="82502">
              <a:srgbClr val="055309"/>
            </a:gs>
            <a:gs pos="21000">
              <a:srgbClr val="7BE973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ADB50A-E7F9-4C53-B77A-05DAEB3D1E5D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0D0B4-DD6D-4AD2-A1E9-CF6933B9C8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903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4000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7919">
              <a:srgbClr val="84F88A"/>
            </a:gs>
            <a:gs pos="93000">
              <a:srgbClr val="33F33C">
                <a:alpha val="50000"/>
                <a:lumMod val="30000"/>
              </a:srgbClr>
            </a:gs>
            <a:gs pos="77000">
              <a:srgbClr val="0AAA12">
                <a:alpha val="16000"/>
              </a:srgbClr>
            </a:gs>
            <a:gs pos="99167">
              <a:srgbClr val="156B13"/>
            </a:gs>
            <a:gs pos="66000">
              <a:srgbClr val="33F33C"/>
            </a:gs>
            <a:gs pos="82502">
              <a:srgbClr val="055309"/>
            </a:gs>
            <a:gs pos="21000">
              <a:srgbClr val="7BE973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ADB50A-E7F9-4C53-B77A-05DAEB3D1E5D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0D0B4-DD6D-4AD2-A1E9-CF6933B9C8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331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 advClick="0" advTm="4000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7919">
              <a:srgbClr val="84F88A"/>
            </a:gs>
            <a:gs pos="93000">
              <a:srgbClr val="33F33C">
                <a:alpha val="50000"/>
                <a:lumMod val="30000"/>
              </a:srgbClr>
            </a:gs>
            <a:gs pos="77000">
              <a:srgbClr val="0AAA12">
                <a:alpha val="16000"/>
              </a:srgbClr>
            </a:gs>
            <a:gs pos="99167">
              <a:srgbClr val="156B13"/>
            </a:gs>
            <a:gs pos="66000">
              <a:srgbClr val="33F33C"/>
            </a:gs>
            <a:gs pos="82502">
              <a:srgbClr val="055309"/>
            </a:gs>
            <a:gs pos="21000">
              <a:srgbClr val="7BE973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E68CA5-2447-420E-9253-D14033C11E25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CB4722E-8AE5-4EDB-971D-EFEA1792E6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053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 advClick="0" advTm="4000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7919">
              <a:srgbClr val="84F88A"/>
            </a:gs>
            <a:gs pos="93000">
              <a:srgbClr val="33F33C">
                <a:alpha val="50000"/>
                <a:lumMod val="30000"/>
              </a:srgbClr>
            </a:gs>
            <a:gs pos="77000">
              <a:srgbClr val="0AAA12">
                <a:alpha val="16000"/>
              </a:srgbClr>
            </a:gs>
            <a:gs pos="99167">
              <a:srgbClr val="156B13"/>
            </a:gs>
            <a:gs pos="66000">
              <a:srgbClr val="33F33C"/>
            </a:gs>
            <a:gs pos="82502">
              <a:srgbClr val="055309"/>
            </a:gs>
            <a:gs pos="21000">
              <a:srgbClr val="7BE973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E68CA5-2447-420E-9253-D14033C11E25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CB4722E-8AE5-4EDB-971D-EFEA1792E6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178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 advClick="0" advTm="4000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ctrTitle"/>
          </p:nvPr>
        </p:nvSpPr>
        <p:spPr>
          <a:xfrm>
            <a:off x="539750" y="333375"/>
            <a:ext cx="7845425" cy="1511300"/>
          </a:xfrm>
        </p:spPr>
        <p:txBody>
          <a:bodyPr/>
          <a:lstStyle/>
          <a:p>
            <a:pPr eaLnBrk="1" hangingPunct="1"/>
            <a:r>
              <a:rPr lang="ru-RU" sz="2400" b="1" dirty="0" smtClean="0">
                <a:solidFill>
                  <a:srgbClr val="FF0000"/>
                </a:solidFill>
              </a:rPr>
              <a:t>Муниципальное бюджетное общеобразовательное учреждение</a:t>
            </a:r>
          </a:p>
        </p:txBody>
      </p:sp>
      <p:sp>
        <p:nvSpPr>
          <p:cNvPr id="819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5" y="1340768"/>
            <a:ext cx="8136706" cy="792088"/>
          </a:xfrm>
        </p:spPr>
        <p:txBody>
          <a:bodyPr/>
          <a:lstStyle/>
          <a:p>
            <a:pPr eaLnBrk="1" hangingPunct="1"/>
            <a:r>
              <a:rPr lang="ru-RU" sz="2400" b="1" dirty="0" smtClean="0">
                <a:solidFill>
                  <a:srgbClr val="FF0000"/>
                </a:solidFill>
              </a:rPr>
              <a:t>«Средняя общеобразовательная школа №8»</a:t>
            </a:r>
          </a:p>
        </p:txBody>
      </p:sp>
      <p:pic>
        <p:nvPicPr>
          <p:cNvPr id="8196" name="Picture 2" descr="E:\Новая папка (6)\P91624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2928938"/>
            <a:ext cx="4849813" cy="344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Шакирова Альфия\Desktop\GERB_school_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3938" y="2636912"/>
            <a:ext cx="1860893" cy="25049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198" name="Прямоугольник 6"/>
          <p:cNvSpPr>
            <a:spLocks noChangeArrowheads="1"/>
          </p:cNvSpPr>
          <p:nvPr/>
        </p:nvSpPr>
        <p:spPr bwMode="auto">
          <a:xfrm>
            <a:off x="7072313" y="5072063"/>
            <a:ext cx="1857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prstClr val="black"/>
                </a:solidFill>
                <a:cs typeface="Arial" charset="0"/>
              </a:rPr>
              <a:t>Эмблема школы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27585" y="1844824"/>
            <a:ext cx="7344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Муниципальный этап </a:t>
            </a:r>
            <a:r>
              <a:rPr lang="en-US" sz="2000" b="1" dirty="0" smtClean="0"/>
              <a:t>I</a:t>
            </a:r>
            <a:r>
              <a:rPr lang="ru-RU" sz="2000" b="1" dirty="0" smtClean="0"/>
              <a:t> Всероссийского конкурса общеобразовательных организаций России,                          развивающих ученическое самоуправление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060597684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258888" y="620713"/>
            <a:ext cx="3600450" cy="10795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Руководитель направления «Труд» по учебной деятельности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427538" y="5300663"/>
            <a:ext cx="3960812" cy="720725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Руководитель направления «Труд» по трудовым делам </a:t>
            </a:r>
            <a:endParaRPr lang="ru-RU" dirty="0"/>
          </a:p>
        </p:txBody>
      </p:sp>
      <p:pic>
        <p:nvPicPr>
          <p:cNvPr id="6146" name="Picture 2" descr="G:\DCIM\109NIKON\DSCN5843.JPG"/>
          <p:cNvPicPr>
            <a:picLocks noChangeAspect="1" noChangeArrowheads="1"/>
          </p:cNvPicPr>
          <p:nvPr/>
        </p:nvPicPr>
        <p:blipFill rotWithShape="1">
          <a:blip r:embed="rId2" cstate="print">
            <a:extLst/>
          </a:blip>
          <a:srcRect l="17942" t="10273" r="6284"/>
          <a:stretch/>
        </p:blipFill>
        <p:spPr bwMode="auto">
          <a:xfrm>
            <a:off x="1619672" y="1708832"/>
            <a:ext cx="2531585" cy="39969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6148" name="Picture 4" descr="G:\DCIM\109NIKON\DSCN5851.JPG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10085" t="9836" r="21085"/>
          <a:stretch/>
        </p:blipFill>
        <p:spPr bwMode="auto">
          <a:xfrm>
            <a:off x="5292080" y="764704"/>
            <a:ext cx="2545016" cy="44451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17082215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785812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ТРУД</a:t>
            </a:r>
          </a:p>
        </p:txBody>
      </p:sp>
      <p:sp>
        <p:nvSpPr>
          <p:cNvPr id="18435" name="Текст 2"/>
          <p:cNvSpPr>
            <a:spLocks noGrp="1"/>
          </p:cNvSpPr>
          <p:nvPr>
            <p:ph type="body" idx="1"/>
          </p:nvPr>
        </p:nvSpPr>
        <p:spPr>
          <a:xfrm>
            <a:off x="611188" y="549275"/>
            <a:ext cx="3886200" cy="719138"/>
          </a:xfrm>
        </p:spPr>
        <p:txBody>
          <a:bodyPr/>
          <a:lstStyle/>
          <a:p>
            <a:pPr eaLnBrk="1" hangingPunct="1"/>
            <a:r>
              <a:rPr lang="ru-RU" smtClean="0"/>
              <a:t>Учебные мероприятия</a:t>
            </a:r>
          </a:p>
        </p:txBody>
      </p:sp>
      <p:pic>
        <p:nvPicPr>
          <p:cNvPr id="18436" name="Picture 2" descr="File002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3968750"/>
            <a:ext cx="3521075" cy="2339975"/>
          </a:xfrm>
        </p:spPr>
      </p:pic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4645025" y="928688"/>
            <a:ext cx="4284663" cy="442912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Трудовые мероприятия</a:t>
            </a:r>
            <a:endParaRPr lang="ru-RU" dirty="0"/>
          </a:p>
        </p:txBody>
      </p:sp>
      <p:pic>
        <p:nvPicPr>
          <p:cNvPr id="18438" name="Picture 3" descr="SI85223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9" t="5170" r="5161" b="13365"/>
          <a:stretch>
            <a:fillRect/>
          </a:stretch>
        </p:blipFill>
        <p:spPr>
          <a:xfrm>
            <a:off x="4500563" y="1393825"/>
            <a:ext cx="3729037" cy="2403475"/>
          </a:xfrm>
        </p:spPr>
      </p:pic>
      <p:pic>
        <p:nvPicPr>
          <p:cNvPr id="18439" name="Picture 4" descr="File002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933825"/>
            <a:ext cx="3898900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2" descr="C:\Users\Шакирова Альфия\Desktop\2014-2015\DSCN552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5"/>
          <a:stretch>
            <a:fillRect/>
          </a:stretch>
        </p:blipFill>
        <p:spPr bwMode="auto">
          <a:xfrm>
            <a:off x="611188" y="1412875"/>
            <a:ext cx="3500437" cy="235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378456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Текст 2"/>
          <p:cNvSpPr>
            <a:spLocks noGrp="1"/>
          </p:cNvSpPr>
          <p:nvPr>
            <p:ph type="body" idx="1"/>
          </p:nvPr>
        </p:nvSpPr>
        <p:spPr>
          <a:xfrm>
            <a:off x="827088" y="692150"/>
            <a:ext cx="4032250" cy="1296988"/>
          </a:xfrm>
        </p:spPr>
        <p:txBody>
          <a:bodyPr/>
          <a:lstStyle/>
          <a:p>
            <a:pPr eaLnBrk="1" hangingPunct="1"/>
            <a:r>
              <a:rPr lang="ru-RU" smtClean="0"/>
              <a:t>Руководитель направления «Гармония»                                             по спортивным делам</a:t>
            </a:r>
          </a:p>
        </p:txBody>
      </p:sp>
      <p:sp>
        <p:nvSpPr>
          <p:cNvPr id="19459" name="Текст 3"/>
          <p:cNvSpPr>
            <a:spLocks noGrp="1"/>
          </p:cNvSpPr>
          <p:nvPr>
            <p:ph type="body" sz="quarter" idx="3"/>
          </p:nvPr>
        </p:nvSpPr>
        <p:spPr>
          <a:xfrm>
            <a:off x="3924300" y="4724400"/>
            <a:ext cx="5435600" cy="144145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002060"/>
                </a:solidFill>
              </a:rPr>
              <a:t>Руководитель направления «Гармония»                                                              по культмассовым мероприятиям</a:t>
            </a:r>
          </a:p>
        </p:txBody>
      </p:sp>
      <p:pic>
        <p:nvPicPr>
          <p:cNvPr id="8194" name="Picture 2" descr="G:\DCIM\109NIKON\DSCN5856.JPG"/>
          <p:cNvPicPr>
            <a:picLocks noChangeAspect="1" noChangeArrowheads="1"/>
          </p:cNvPicPr>
          <p:nvPr/>
        </p:nvPicPr>
        <p:blipFill rotWithShape="1">
          <a:blip r:embed="rId2" cstate="print">
            <a:extLst/>
          </a:blip>
          <a:srcRect l="11454" t="6707" r="25394" b="5016"/>
          <a:stretch/>
        </p:blipFill>
        <p:spPr bwMode="auto">
          <a:xfrm>
            <a:off x="5580112" y="858782"/>
            <a:ext cx="2217983" cy="41338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8195" name="Picture 3" descr="G:\DCIM\109NIKON\DSCN5858.JPG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12113" t="30820" r="44463" b="3388"/>
          <a:stretch/>
        </p:blipFill>
        <p:spPr bwMode="auto">
          <a:xfrm>
            <a:off x="1403648" y="1988840"/>
            <a:ext cx="2005655" cy="40516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07069130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6667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Гармония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650" y="836613"/>
            <a:ext cx="3487738" cy="720725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Спортивные мероприятия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4645025" y="1000125"/>
            <a:ext cx="3814763" cy="484188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Культмассовые мероприятия</a:t>
            </a:r>
            <a:endParaRPr lang="ru-RU" dirty="0"/>
          </a:p>
        </p:txBody>
      </p:sp>
      <p:pic>
        <p:nvPicPr>
          <p:cNvPr id="20485" name="Picture 3" descr="Фото-0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3" y="4041775"/>
            <a:ext cx="3500437" cy="262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2" descr="C:\Users\Шакирова Альфия\Documents\IMG_47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041775"/>
            <a:ext cx="3529013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4" descr="C:\Users\Шакирова Альфия\Desktop\8марта\DSCN484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825" y="1425575"/>
            <a:ext cx="3313113" cy="248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5" descr="C:\Users\Шакирова Альфия\Desktop\2014-2015\DSCN568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81"/>
          <a:stretch>
            <a:fillRect/>
          </a:stretch>
        </p:blipFill>
        <p:spPr bwMode="auto">
          <a:xfrm>
            <a:off x="755650" y="1547813"/>
            <a:ext cx="3529013" cy="226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0275434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550" y="620713"/>
            <a:ext cx="3600450" cy="936625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Руководитель ученического центра «Книга»</a:t>
            </a:r>
            <a:endParaRPr lang="ru-RU" dirty="0"/>
          </a:p>
        </p:txBody>
      </p:sp>
      <p:pic>
        <p:nvPicPr>
          <p:cNvPr id="8" name="Picture 2" descr="C:\Users\Фарида\Desktop\назим\DSCN102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48064" y="305665"/>
            <a:ext cx="3720380" cy="2790285"/>
          </a:xfrm>
          <a:effectLst>
            <a:softEdge rad="112500"/>
          </a:effectLst>
        </p:spPr>
      </p:pic>
      <p:pic>
        <p:nvPicPr>
          <p:cNvPr id="6147" name="Picture 3" descr="F:\DSCN0190.JPG"/>
          <p:cNvPicPr>
            <a:picLocks noChangeAspect="1" noChangeArrowheads="1"/>
          </p:cNvPicPr>
          <p:nvPr/>
        </p:nvPicPr>
        <p:blipFill>
          <a:blip r:embed="rId3" cstate="print"/>
          <a:srcRect t="12784" r="8380"/>
          <a:stretch>
            <a:fillRect/>
          </a:stretch>
        </p:blipFill>
        <p:spPr bwMode="auto">
          <a:xfrm>
            <a:off x="3851920" y="2132856"/>
            <a:ext cx="4032816" cy="2879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9" name="Picture 2" descr="G:\DCIM\109NIKON\DSCN585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8" t="6490" r="10120"/>
          <a:stretch>
            <a:fillRect/>
          </a:stretch>
        </p:blipFill>
        <p:spPr bwMode="auto">
          <a:xfrm>
            <a:off x="865188" y="1700213"/>
            <a:ext cx="2555875" cy="417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Users\Шакирова Альфия\Desktop\гулия\20131203_1256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4232678"/>
            <a:ext cx="3500429" cy="2625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2228999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550" y="765175"/>
            <a:ext cx="3744913" cy="684213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Руководитель направления «Забота»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4356100" y="5453063"/>
            <a:ext cx="4330700" cy="712787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Руководитель  направления «Тимуровское движение»</a:t>
            </a:r>
            <a:endParaRPr lang="ru-RU" dirty="0"/>
          </a:p>
        </p:txBody>
      </p:sp>
      <p:pic>
        <p:nvPicPr>
          <p:cNvPr id="22532" name="Picture 2" descr="G:\DCIM\109NIKON\DSCN58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6" t="11595" r="10704"/>
          <a:stretch>
            <a:fillRect/>
          </a:stretch>
        </p:blipFill>
        <p:spPr bwMode="auto">
          <a:xfrm>
            <a:off x="1547813" y="1557338"/>
            <a:ext cx="2727325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3" descr="G:\DCIM\109NIKON\DSCN58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4" t="-5684" r="18233" b="8525"/>
          <a:stretch>
            <a:fillRect/>
          </a:stretch>
        </p:blipFill>
        <p:spPr bwMode="auto">
          <a:xfrm>
            <a:off x="5095875" y="476250"/>
            <a:ext cx="2663825" cy="497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7214719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75"/>
          </a:xfrm>
        </p:spPr>
        <p:txBody>
          <a:bodyPr/>
          <a:lstStyle/>
          <a:p>
            <a:pPr eaLnBrk="1" hangingPunct="1"/>
            <a:r>
              <a:rPr lang="ru-RU" sz="5400" smtClean="0">
                <a:solidFill>
                  <a:srgbClr val="FF0000"/>
                </a:solidFill>
              </a:rPr>
              <a:t>Забота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50" y="571500"/>
            <a:ext cx="4572000" cy="714375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Санитарно-оздоровительные мероприятия</a:t>
            </a:r>
            <a:endParaRPr lang="ru-RU" dirty="0"/>
          </a:p>
        </p:txBody>
      </p:sp>
      <p:sp>
        <p:nvSpPr>
          <p:cNvPr id="23556" name="Текст 3"/>
          <p:cNvSpPr>
            <a:spLocks noGrp="1"/>
          </p:cNvSpPr>
          <p:nvPr>
            <p:ph type="body" sz="quarter" idx="3"/>
          </p:nvPr>
        </p:nvSpPr>
        <p:spPr>
          <a:xfrm>
            <a:off x="5357813" y="500063"/>
            <a:ext cx="3328987" cy="928687"/>
          </a:xfrm>
        </p:spPr>
        <p:txBody>
          <a:bodyPr/>
          <a:lstStyle/>
          <a:p>
            <a:pPr eaLnBrk="1" hangingPunct="1"/>
            <a:r>
              <a:rPr lang="ru-RU" smtClean="0"/>
              <a:t>Тимуровское движение</a:t>
            </a:r>
          </a:p>
        </p:txBody>
      </p:sp>
      <p:pic>
        <p:nvPicPr>
          <p:cNvPr id="7" name="Picture 3" descr="F:\направления дел\img008.jpg"/>
          <p:cNvPicPr>
            <a:picLocks noChangeAspect="1" noChangeArrowheads="1"/>
          </p:cNvPicPr>
          <p:nvPr/>
        </p:nvPicPr>
        <p:blipFill>
          <a:blip r:embed="rId2" cstate="print"/>
          <a:srcRect l="13525"/>
          <a:stretch>
            <a:fillRect/>
          </a:stretch>
        </p:blipFill>
        <p:spPr bwMode="auto">
          <a:xfrm>
            <a:off x="428596" y="1357298"/>
            <a:ext cx="3711356" cy="2806064"/>
          </a:xfrm>
          <a:prstGeom prst="ellipse">
            <a:avLst/>
          </a:prstGeom>
          <a:noFill/>
        </p:spPr>
      </p:pic>
      <p:pic>
        <p:nvPicPr>
          <p:cNvPr id="8" name="Picture 2" descr="F:\Ндел\DSCN0760.JPG"/>
          <p:cNvPicPr>
            <a:picLocks noChangeAspect="1" noChangeArrowheads="1"/>
          </p:cNvPicPr>
          <p:nvPr/>
        </p:nvPicPr>
        <p:blipFill>
          <a:blip r:embed="rId3" cstate="print"/>
          <a:srcRect l="10547" t="12500"/>
          <a:stretch>
            <a:fillRect/>
          </a:stretch>
        </p:blipFill>
        <p:spPr bwMode="auto">
          <a:xfrm>
            <a:off x="0" y="3377565"/>
            <a:ext cx="4329684" cy="3175645"/>
          </a:xfrm>
          <a:prstGeom prst="ellipse">
            <a:avLst/>
          </a:prstGeom>
          <a:noFill/>
        </p:spPr>
      </p:pic>
      <p:pic>
        <p:nvPicPr>
          <p:cNvPr id="9" name="Picture 2" descr="DSC0044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29684" y="3547456"/>
            <a:ext cx="4562796" cy="3137587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File0002"/>
          <p:cNvPicPr>
            <a:picLocks noChangeAspect="1" noChangeArrowheads="1"/>
          </p:cNvPicPr>
          <p:nvPr/>
        </p:nvPicPr>
        <p:blipFill>
          <a:blip r:embed="rId5" cstate="print"/>
          <a:srcRect l="9146" r="12456"/>
          <a:stretch>
            <a:fillRect/>
          </a:stretch>
        </p:blipFill>
        <p:spPr bwMode="auto">
          <a:xfrm>
            <a:off x="4714876" y="1428736"/>
            <a:ext cx="3599345" cy="2946696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23570807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Текст 2"/>
          <p:cNvSpPr>
            <a:spLocks noGrp="1"/>
          </p:cNvSpPr>
          <p:nvPr>
            <p:ph type="body" idx="1"/>
          </p:nvPr>
        </p:nvSpPr>
        <p:spPr>
          <a:xfrm>
            <a:off x="179388" y="260350"/>
            <a:ext cx="4318000" cy="792163"/>
          </a:xfrm>
        </p:spPr>
        <p:txBody>
          <a:bodyPr/>
          <a:lstStyle/>
          <a:p>
            <a:pPr eaLnBrk="1" hangingPunct="1"/>
            <a:r>
              <a:rPr lang="ru-RU" smtClean="0"/>
              <a:t>Забота об окружающей среде</a:t>
            </a:r>
          </a:p>
        </p:txBody>
      </p:sp>
      <p:pic>
        <p:nvPicPr>
          <p:cNvPr id="8" name="Picture 3" descr="File000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355976" y="1124744"/>
            <a:ext cx="4040188" cy="2486545"/>
          </a:xfrm>
          <a:prstGeom prst="hexagon">
            <a:avLst/>
          </a:prstGeom>
        </p:spPr>
      </p:pic>
      <p:sp>
        <p:nvSpPr>
          <p:cNvPr id="24580" name="Текст 3"/>
          <p:cNvSpPr>
            <a:spLocks noGrp="1"/>
          </p:cNvSpPr>
          <p:nvPr>
            <p:ph type="body" sz="quarter" idx="3"/>
          </p:nvPr>
        </p:nvSpPr>
        <p:spPr>
          <a:xfrm>
            <a:off x="4645025" y="0"/>
            <a:ext cx="4041775" cy="1000125"/>
          </a:xfrm>
        </p:spPr>
        <p:txBody>
          <a:bodyPr/>
          <a:lstStyle/>
          <a:p>
            <a:pPr eaLnBrk="1" hangingPunct="1"/>
            <a:r>
              <a:rPr lang="ru-RU" smtClean="0"/>
              <a:t>Забота о младших и детях-инвалидах</a:t>
            </a:r>
          </a:p>
        </p:txBody>
      </p:sp>
      <p:pic>
        <p:nvPicPr>
          <p:cNvPr id="9" name="Picture 5" descr="File0021"/>
          <p:cNvPicPr>
            <a:picLocks noChangeAspect="1" noChangeArrowheads="1"/>
          </p:cNvPicPr>
          <p:nvPr/>
        </p:nvPicPr>
        <p:blipFill>
          <a:blip r:embed="rId3" cstate="print"/>
          <a:srcRect r="12406"/>
          <a:stretch>
            <a:fillRect/>
          </a:stretch>
        </p:blipFill>
        <p:spPr bwMode="auto">
          <a:xfrm>
            <a:off x="750091" y="1124744"/>
            <a:ext cx="3533522" cy="2918961"/>
          </a:xfrm>
          <a:prstGeom prst="hexagon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File00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78226" y="2928934"/>
            <a:ext cx="4965774" cy="3488935"/>
          </a:xfrm>
          <a:prstGeom prst="hexagon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 descr="File0004"/>
          <p:cNvPicPr>
            <a:picLocks noChangeAspect="1" noChangeArrowheads="1"/>
          </p:cNvPicPr>
          <p:nvPr/>
        </p:nvPicPr>
        <p:blipFill>
          <a:blip r:embed="rId5" cstate="print"/>
          <a:srcRect l="5228" r="7199"/>
          <a:stretch>
            <a:fillRect/>
          </a:stretch>
        </p:blipFill>
        <p:spPr bwMode="auto">
          <a:xfrm>
            <a:off x="179512" y="3573016"/>
            <a:ext cx="4202100" cy="2996952"/>
          </a:xfrm>
          <a:prstGeom prst="hexagon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02992386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внобедренный треугольник 1"/>
          <p:cNvSpPr/>
          <p:nvPr/>
        </p:nvSpPr>
        <p:spPr>
          <a:xfrm rot="2365788">
            <a:off x="3735388" y="5837238"/>
            <a:ext cx="857250" cy="914400"/>
          </a:xfrm>
          <a:prstGeom prst="triangle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rgbClr val="FF0000"/>
                </a:solidFill>
              </a:rPr>
              <a:t>П</a:t>
            </a: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4194175" y="5943600"/>
            <a:ext cx="1060450" cy="914400"/>
          </a:xfrm>
          <a:prstGeom prst="triangle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rgbClr val="FF0000"/>
                </a:solidFill>
              </a:rPr>
              <a:t>С</a:t>
            </a:r>
          </a:p>
        </p:txBody>
      </p:sp>
      <p:sp>
        <p:nvSpPr>
          <p:cNvPr id="4" name="Равнобедренный треугольник 3"/>
          <p:cNvSpPr/>
          <p:nvPr/>
        </p:nvSpPr>
        <p:spPr>
          <a:xfrm rot="18653893">
            <a:off x="4861718" y="5866607"/>
            <a:ext cx="785813" cy="914400"/>
          </a:xfrm>
          <a:prstGeom prst="triangle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rgbClr val="FF0000"/>
                </a:solidFill>
              </a:rPr>
              <a:t>д</a:t>
            </a:r>
          </a:p>
        </p:txBody>
      </p:sp>
      <p:sp>
        <p:nvSpPr>
          <p:cNvPr id="9" name="Месяц 8"/>
          <p:cNvSpPr/>
          <p:nvPr/>
        </p:nvSpPr>
        <p:spPr>
          <a:xfrm rot="2878041">
            <a:off x="4227651" y="2716813"/>
            <a:ext cx="2298069" cy="3167854"/>
          </a:xfrm>
          <a:prstGeom prst="mo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</a:rPr>
              <a:t>Наставники</a:t>
            </a:r>
          </a:p>
        </p:txBody>
      </p:sp>
      <p:sp>
        <p:nvSpPr>
          <p:cNvPr id="10" name="Месяц 9"/>
          <p:cNvSpPr/>
          <p:nvPr/>
        </p:nvSpPr>
        <p:spPr>
          <a:xfrm rot="20192523">
            <a:off x="2562434" y="3166524"/>
            <a:ext cx="1880288" cy="3394176"/>
          </a:xfrm>
          <a:prstGeom prst="mo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</a:rPr>
              <a:t>Наследники</a:t>
            </a:r>
          </a:p>
        </p:txBody>
      </p:sp>
      <p:sp>
        <p:nvSpPr>
          <p:cNvPr id="13" name="7-конечная звезда 12"/>
          <p:cNvSpPr/>
          <p:nvPr/>
        </p:nvSpPr>
        <p:spPr>
          <a:xfrm rot="20920461">
            <a:off x="1652588" y="180975"/>
            <a:ext cx="1857375" cy="1628775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err="1">
                <a:solidFill>
                  <a:prstClr val="white"/>
                </a:solidFill>
              </a:rPr>
              <a:t>Рук-ль</a:t>
            </a:r>
            <a:endParaRPr lang="ru-RU" sz="1600" b="1" dirty="0">
              <a:solidFill>
                <a:prstClr val="white"/>
              </a:solidFill>
            </a:endParaRPr>
          </a:p>
          <a:p>
            <a:pPr algn="ctr">
              <a:defRPr/>
            </a:pPr>
            <a:r>
              <a:rPr lang="ru-RU" sz="1600" b="1" dirty="0" err="1">
                <a:solidFill>
                  <a:prstClr val="white"/>
                </a:solidFill>
              </a:rPr>
              <a:t>направ</a:t>
            </a:r>
            <a:r>
              <a:rPr lang="ru-RU" sz="1600" b="1" dirty="0">
                <a:solidFill>
                  <a:prstClr val="white"/>
                </a:solidFill>
              </a:rPr>
              <a:t>. «Мир»</a:t>
            </a:r>
          </a:p>
        </p:txBody>
      </p:sp>
      <p:sp>
        <p:nvSpPr>
          <p:cNvPr id="14" name="7-конечная звезда 13"/>
          <p:cNvSpPr/>
          <p:nvPr/>
        </p:nvSpPr>
        <p:spPr>
          <a:xfrm rot="600000">
            <a:off x="6630988" y="887413"/>
            <a:ext cx="2692400" cy="1884362"/>
          </a:xfrm>
          <a:prstGeom prst="star7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prstClr val="white"/>
                </a:solidFill>
              </a:rPr>
              <a:t>Рук-ль </a:t>
            </a:r>
            <a:r>
              <a:rPr lang="ru-RU" sz="1600" b="1" dirty="0" err="1">
                <a:solidFill>
                  <a:prstClr val="white"/>
                </a:solidFill>
              </a:rPr>
              <a:t>направ</a:t>
            </a:r>
            <a:r>
              <a:rPr lang="ru-RU" sz="1600" b="1" dirty="0">
                <a:solidFill>
                  <a:prstClr val="white"/>
                </a:solidFill>
              </a:rPr>
              <a:t> «Гармония» </a:t>
            </a:r>
            <a:r>
              <a:rPr lang="ru-RU" sz="1600" b="1" dirty="0" err="1">
                <a:solidFill>
                  <a:prstClr val="white"/>
                </a:solidFill>
              </a:rPr>
              <a:t>кульмас</a:t>
            </a:r>
            <a:r>
              <a:rPr lang="ru-RU" sz="1600" b="1" dirty="0">
                <a:solidFill>
                  <a:prstClr val="white"/>
                </a:solidFill>
              </a:rPr>
              <a:t>. </a:t>
            </a:r>
            <a:r>
              <a:rPr lang="ru-RU" sz="1600" b="1" dirty="0" err="1">
                <a:solidFill>
                  <a:prstClr val="white"/>
                </a:solidFill>
              </a:rPr>
              <a:t>меропр</a:t>
            </a:r>
            <a:endParaRPr lang="ru-RU" sz="1600" b="1" dirty="0">
              <a:solidFill>
                <a:prstClr val="white"/>
              </a:solidFill>
            </a:endParaRPr>
          </a:p>
        </p:txBody>
      </p:sp>
      <p:sp>
        <p:nvSpPr>
          <p:cNvPr id="15" name="7-конечная звезда 14"/>
          <p:cNvSpPr/>
          <p:nvPr/>
        </p:nvSpPr>
        <p:spPr>
          <a:xfrm rot="720000">
            <a:off x="5197475" y="1524000"/>
            <a:ext cx="2659063" cy="1792288"/>
          </a:xfrm>
          <a:prstGeom prst="star7">
            <a:avLst/>
          </a:prstGeom>
          <a:solidFill>
            <a:srgbClr val="E41C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err="1">
                <a:solidFill>
                  <a:prstClr val="white"/>
                </a:solidFill>
              </a:rPr>
              <a:t>Рук-ль</a:t>
            </a:r>
            <a:r>
              <a:rPr lang="ru-RU" sz="1600" b="1" dirty="0">
                <a:solidFill>
                  <a:prstClr val="white"/>
                </a:solidFill>
              </a:rPr>
              <a:t> </a:t>
            </a:r>
            <a:r>
              <a:rPr lang="ru-RU" sz="1600" b="1" dirty="0" err="1">
                <a:solidFill>
                  <a:prstClr val="white"/>
                </a:solidFill>
              </a:rPr>
              <a:t>направ</a:t>
            </a:r>
            <a:endParaRPr lang="ru-RU" sz="1600" b="1" dirty="0">
              <a:solidFill>
                <a:prstClr val="white"/>
              </a:solidFill>
            </a:endParaRPr>
          </a:p>
          <a:p>
            <a:pPr algn="ctr">
              <a:defRPr/>
            </a:pPr>
            <a:r>
              <a:rPr lang="ru-RU" sz="1600" b="1" dirty="0">
                <a:solidFill>
                  <a:prstClr val="white"/>
                </a:solidFill>
              </a:rPr>
              <a:t>«Тимуровское движение»</a:t>
            </a:r>
          </a:p>
        </p:txBody>
      </p:sp>
      <p:sp>
        <p:nvSpPr>
          <p:cNvPr id="16" name="7-конечная звезда 15"/>
          <p:cNvSpPr/>
          <p:nvPr/>
        </p:nvSpPr>
        <p:spPr>
          <a:xfrm rot="-540000">
            <a:off x="1423988" y="1703388"/>
            <a:ext cx="2057400" cy="1760537"/>
          </a:xfrm>
          <a:prstGeom prst="star7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err="1">
                <a:solidFill>
                  <a:prstClr val="white"/>
                </a:solidFill>
              </a:rPr>
              <a:t>Рук-ль</a:t>
            </a:r>
            <a:r>
              <a:rPr lang="ru-RU" sz="1600" b="1" dirty="0">
                <a:solidFill>
                  <a:prstClr val="white"/>
                </a:solidFill>
              </a:rPr>
              <a:t> </a:t>
            </a:r>
            <a:r>
              <a:rPr lang="ru-RU" sz="1600" b="1" dirty="0" err="1">
                <a:solidFill>
                  <a:prstClr val="white"/>
                </a:solidFill>
              </a:rPr>
              <a:t>направ</a:t>
            </a:r>
            <a:r>
              <a:rPr lang="ru-RU" sz="1600" b="1" dirty="0">
                <a:solidFill>
                  <a:prstClr val="white"/>
                </a:solidFill>
              </a:rPr>
              <a:t> «Забота»</a:t>
            </a:r>
          </a:p>
        </p:txBody>
      </p:sp>
      <p:sp>
        <p:nvSpPr>
          <p:cNvPr id="17" name="7-конечная звезда 16"/>
          <p:cNvSpPr/>
          <p:nvPr/>
        </p:nvSpPr>
        <p:spPr>
          <a:xfrm>
            <a:off x="3348038" y="-115888"/>
            <a:ext cx="2293937" cy="1668463"/>
          </a:xfrm>
          <a:prstGeom prst="star7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err="1">
                <a:solidFill>
                  <a:prstClr val="white"/>
                </a:solidFill>
              </a:rPr>
              <a:t>Рук-ль</a:t>
            </a:r>
            <a:r>
              <a:rPr lang="ru-RU" sz="1600" b="1" dirty="0">
                <a:solidFill>
                  <a:prstClr val="white"/>
                </a:solidFill>
              </a:rPr>
              <a:t> </a:t>
            </a:r>
            <a:r>
              <a:rPr lang="ru-RU" sz="1600" b="1" dirty="0" err="1">
                <a:solidFill>
                  <a:prstClr val="white"/>
                </a:solidFill>
              </a:rPr>
              <a:t>направ</a:t>
            </a:r>
            <a:r>
              <a:rPr lang="ru-RU" sz="1600" b="1" dirty="0">
                <a:solidFill>
                  <a:prstClr val="white"/>
                </a:solidFill>
              </a:rPr>
              <a:t> «Гармония»</a:t>
            </a:r>
          </a:p>
          <a:p>
            <a:pPr algn="ctr">
              <a:defRPr/>
            </a:pPr>
            <a:r>
              <a:rPr lang="ru-RU" sz="1600" b="1" dirty="0">
                <a:solidFill>
                  <a:prstClr val="white"/>
                </a:solidFill>
              </a:rPr>
              <a:t>спорт</a:t>
            </a:r>
          </a:p>
        </p:txBody>
      </p:sp>
      <p:sp>
        <p:nvSpPr>
          <p:cNvPr id="18" name="7-конечная звезда 17"/>
          <p:cNvSpPr/>
          <p:nvPr/>
        </p:nvSpPr>
        <p:spPr>
          <a:xfrm rot="-540000">
            <a:off x="71438" y="973138"/>
            <a:ext cx="1863725" cy="1714500"/>
          </a:xfrm>
          <a:prstGeom prst="star7">
            <a:avLst/>
          </a:prstGeom>
          <a:solidFill>
            <a:srgbClr val="CC0A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err="1">
                <a:solidFill>
                  <a:prstClr val="white"/>
                </a:solidFill>
              </a:rPr>
              <a:t>Рук-ль</a:t>
            </a:r>
            <a:r>
              <a:rPr lang="ru-RU" sz="1600" b="1" dirty="0">
                <a:solidFill>
                  <a:prstClr val="white"/>
                </a:solidFill>
              </a:rPr>
              <a:t> </a:t>
            </a:r>
            <a:r>
              <a:rPr lang="ru-RU" sz="1600" b="1" dirty="0" err="1">
                <a:solidFill>
                  <a:prstClr val="white"/>
                </a:solidFill>
              </a:rPr>
              <a:t>направ</a:t>
            </a:r>
            <a:r>
              <a:rPr lang="ru-RU" sz="1600" b="1" dirty="0">
                <a:solidFill>
                  <a:prstClr val="white"/>
                </a:solidFill>
              </a:rPr>
              <a:t> «Труд»</a:t>
            </a:r>
          </a:p>
          <a:p>
            <a:pPr algn="ctr">
              <a:defRPr/>
            </a:pPr>
            <a:r>
              <a:rPr lang="ru-RU" sz="1600" b="1" dirty="0">
                <a:solidFill>
                  <a:prstClr val="white"/>
                </a:solidFill>
              </a:rPr>
              <a:t>учеба</a:t>
            </a:r>
          </a:p>
        </p:txBody>
      </p:sp>
      <p:sp>
        <p:nvSpPr>
          <p:cNvPr id="23" name="7-конечная звезда 22"/>
          <p:cNvSpPr/>
          <p:nvPr/>
        </p:nvSpPr>
        <p:spPr>
          <a:xfrm>
            <a:off x="3214688" y="1252538"/>
            <a:ext cx="2214562" cy="1643062"/>
          </a:xfrm>
          <a:prstGeom prst="star7">
            <a:avLst/>
          </a:prstGeom>
          <a:solidFill>
            <a:srgbClr val="FF47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err="1">
                <a:solidFill>
                  <a:prstClr val="white"/>
                </a:solidFill>
              </a:rPr>
              <a:t>Рук-ль</a:t>
            </a:r>
            <a:endParaRPr lang="ru-RU" sz="1600" b="1" dirty="0">
              <a:solidFill>
                <a:prstClr val="white"/>
              </a:solidFill>
            </a:endParaRPr>
          </a:p>
          <a:p>
            <a:pPr algn="ctr">
              <a:defRPr/>
            </a:pPr>
            <a:r>
              <a:rPr lang="ru-RU" sz="1600" b="1" dirty="0" err="1">
                <a:solidFill>
                  <a:prstClr val="white"/>
                </a:solidFill>
              </a:rPr>
              <a:t>Уч.центра</a:t>
            </a:r>
            <a:r>
              <a:rPr lang="ru-RU" sz="1600" b="1" dirty="0">
                <a:solidFill>
                  <a:prstClr val="white"/>
                </a:solidFill>
              </a:rPr>
              <a:t> книга</a:t>
            </a:r>
          </a:p>
        </p:txBody>
      </p:sp>
      <p:sp>
        <p:nvSpPr>
          <p:cNvPr id="12" name="8-конечная звезда 11"/>
          <p:cNvSpPr/>
          <p:nvPr/>
        </p:nvSpPr>
        <p:spPr>
          <a:xfrm>
            <a:off x="5419725" y="115888"/>
            <a:ext cx="1857375" cy="1628775"/>
          </a:xfrm>
          <a:prstGeom prst="star8">
            <a:avLst/>
          </a:prstGeom>
          <a:solidFill>
            <a:srgbClr val="CC0A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err="1">
                <a:solidFill>
                  <a:prstClr val="white"/>
                </a:solidFill>
              </a:rPr>
              <a:t>Рук-ль</a:t>
            </a:r>
            <a:r>
              <a:rPr lang="ru-RU" sz="1600" b="1" dirty="0">
                <a:solidFill>
                  <a:prstClr val="white"/>
                </a:solidFill>
              </a:rPr>
              <a:t> </a:t>
            </a:r>
            <a:r>
              <a:rPr lang="ru-RU" sz="1600" b="1" dirty="0" err="1">
                <a:solidFill>
                  <a:prstClr val="white"/>
                </a:solidFill>
              </a:rPr>
              <a:t>направ</a:t>
            </a:r>
            <a:r>
              <a:rPr lang="ru-RU" sz="1600" b="1" dirty="0">
                <a:solidFill>
                  <a:prstClr val="white"/>
                </a:solidFill>
              </a:rPr>
              <a:t> «Труд»</a:t>
            </a:r>
          </a:p>
          <a:p>
            <a:pPr algn="ctr">
              <a:defRPr/>
            </a:pPr>
            <a:r>
              <a:rPr lang="ru-RU" sz="1600" b="1" dirty="0">
                <a:solidFill>
                  <a:prstClr val="white"/>
                </a:solidFill>
              </a:rPr>
              <a:t>трудовые дела</a:t>
            </a:r>
          </a:p>
        </p:txBody>
      </p:sp>
      <p:sp>
        <p:nvSpPr>
          <p:cNvPr id="24" name="7-конечная звезда 23"/>
          <p:cNvSpPr/>
          <p:nvPr/>
        </p:nvSpPr>
        <p:spPr>
          <a:xfrm rot="-480000">
            <a:off x="284163" y="2995613"/>
            <a:ext cx="2157412" cy="1785937"/>
          </a:xfrm>
          <a:prstGeom prst="star7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err="1">
                <a:solidFill>
                  <a:prstClr val="white"/>
                </a:solidFill>
              </a:rPr>
              <a:t>Рук-ль</a:t>
            </a:r>
            <a:r>
              <a:rPr lang="ru-RU" sz="1600" b="1" dirty="0">
                <a:solidFill>
                  <a:prstClr val="white"/>
                </a:solidFill>
              </a:rPr>
              <a:t> по работе с наследниками</a:t>
            </a:r>
          </a:p>
        </p:txBody>
      </p:sp>
      <p:sp>
        <p:nvSpPr>
          <p:cNvPr id="25" name="7-конечная звезда 24"/>
          <p:cNvSpPr/>
          <p:nvPr/>
        </p:nvSpPr>
        <p:spPr>
          <a:xfrm rot="1320000">
            <a:off x="6884988" y="2778125"/>
            <a:ext cx="2184400" cy="1820863"/>
          </a:xfrm>
          <a:prstGeom prst="star7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err="1">
                <a:solidFill>
                  <a:prstClr val="white"/>
                </a:solidFill>
              </a:rPr>
              <a:t>Рук-ль</a:t>
            </a:r>
            <a:r>
              <a:rPr lang="ru-RU" sz="1600" b="1" dirty="0">
                <a:solidFill>
                  <a:prstClr val="white"/>
                </a:solidFill>
              </a:rPr>
              <a:t> по работе со следопытами</a:t>
            </a:r>
          </a:p>
        </p:txBody>
      </p:sp>
      <p:sp>
        <p:nvSpPr>
          <p:cNvPr id="9233" name="Прямоугольник 4"/>
          <p:cNvSpPr>
            <a:spLocks noChangeArrowheads="1"/>
          </p:cNvSpPr>
          <p:nvPr/>
        </p:nvSpPr>
        <p:spPr bwMode="auto">
          <a:xfrm>
            <a:off x="169863" y="4864100"/>
            <a:ext cx="2962275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smtClean="0">
                <a:solidFill>
                  <a:srgbClr val="000000"/>
                </a:solidFill>
                <a:cs typeface="Arial" charset="0"/>
              </a:rPr>
              <a:t>Наша организация  </a:t>
            </a:r>
            <a:r>
              <a:rPr lang="ru-RU" sz="2400" b="1" smtClean="0">
                <a:solidFill>
                  <a:srgbClr val="C00000"/>
                </a:solidFill>
                <a:cs typeface="Arial" charset="0"/>
              </a:rPr>
              <a:t>«Искра»- </a:t>
            </a:r>
            <a:r>
              <a:rPr lang="ru-RU" b="1" smtClean="0">
                <a:solidFill>
                  <a:srgbClr val="000000"/>
                </a:solidFill>
                <a:cs typeface="Arial" charset="0"/>
              </a:rPr>
              <a:t/>
            </a:r>
            <a:br>
              <a:rPr lang="ru-RU" b="1" smtClean="0">
                <a:solidFill>
                  <a:srgbClr val="000000"/>
                </a:solidFill>
                <a:cs typeface="Arial" charset="0"/>
              </a:rPr>
            </a:br>
            <a:r>
              <a:rPr lang="ru-RU" b="1" smtClean="0">
                <a:solidFill>
                  <a:srgbClr val="000000"/>
                </a:solidFill>
                <a:cs typeface="Arial" charset="0"/>
              </a:rPr>
              <a:t/>
            </a:r>
            <a:br>
              <a:rPr lang="ru-RU" b="1" smtClean="0">
                <a:solidFill>
                  <a:srgbClr val="000000"/>
                </a:solidFill>
                <a:cs typeface="Arial" charset="0"/>
              </a:rPr>
            </a:br>
            <a:r>
              <a:rPr lang="ru-RU" sz="2000" b="1" smtClean="0">
                <a:solidFill>
                  <a:srgbClr val="000000"/>
                </a:solidFill>
                <a:cs typeface="Arial" charset="0"/>
              </a:rPr>
              <a:t>октябрь 1995года</a:t>
            </a:r>
            <a:r>
              <a:rPr lang="ru-RU" sz="2000" smtClean="0">
                <a:solidFill>
                  <a:srgbClr val="000000"/>
                </a:solidFill>
                <a:cs typeface="Arial" charset="0"/>
              </a:rPr>
              <a:t/>
            </a:r>
            <a:br>
              <a:rPr lang="ru-RU" sz="2000" smtClean="0">
                <a:solidFill>
                  <a:srgbClr val="000000"/>
                </a:solidFill>
                <a:cs typeface="Arial" charset="0"/>
              </a:rPr>
            </a:br>
            <a:r>
              <a:rPr lang="ru-RU" smtClean="0">
                <a:solidFill>
                  <a:srgbClr val="000000"/>
                </a:solidFill>
                <a:cs typeface="Arial" charset="0"/>
              </a:rPr>
              <a:t/>
            </a:r>
            <a:br>
              <a:rPr lang="ru-RU" smtClean="0">
                <a:solidFill>
                  <a:srgbClr val="000000"/>
                </a:solidFill>
                <a:cs typeface="Arial" charset="0"/>
              </a:rPr>
            </a:br>
            <a:endParaRPr lang="ru-RU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" name="Месяц 6"/>
          <p:cNvSpPr/>
          <p:nvPr/>
        </p:nvSpPr>
        <p:spPr>
          <a:xfrm rot="1508701">
            <a:off x="3322074" y="2348433"/>
            <a:ext cx="2539069" cy="3517211"/>
          </a:xfrm>
          <a:prstGeom prst="mo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</a:rPr>
              <a:t>1</a:t>
            </a:r>
            <a:r>
              <a:rPr lang="ru-RU" sz="2400" b="1" dirty="0">
                <a:solidFill>
                  <a:srgbClr val="1F497D">
                    <a:lumMod val="75000"/>
                  </a:srgbClr>
                </a:solidFill>
              </a:rPr>
              <a:t>Следопыты</a:t>
            </a:r>
            <a:endParaRPr lang="ru-RU" sz="2400" b="1" dirty="0">
              <a:solidFill>
                <a:prstClr val="white"/>
              </a:solidFill>
            </a:endParaRPr>
          </a:p>
        </p:txBody>
      </p:sp>
      <p:sp>
        <p:nvSpPr>
          <p:cNvPr id="9235" name="Прямоугольник 5"/>
          <p:cNvSpPr>
            <a:spLocks noChangeArrowheads="1"/>
          </p:cNvSpPr>
          <p:nvPr/>
        </p:nvSpPr>
        <p:spPr bwMode="auto">
          <a:xfrm>
            <a:off x="6135688" y="4724400"/>
            <a:ext cx="25400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srgbClr val="000000"/>
                </a:solidFill>
                <a:cs typeface="Arial" charset="0"/>
              </a:rPr>
              <a:t>добровольная, самодеятельная, интернациональная организация детей, подростков и взрослых</a:t>
            </a:r>
          </a:p>
        </p:txBody>
      </p:sp>
      <p:sp>
        <p:nvSpPr>
          <p:cNvPr id="9236" name="TextBox 10"/>
          <p:cNvSpPr txBox="1">
            <a:spLocks noChangeArrowheads="1"/>
          </p:cNvSpPr>
          <p:nvPr/>
        </p:nvSpPr>
        <p:spPr bwMode="auto">
          <a:xfrm>
            <a:off x="0" y="0"/>
            <a:ext cx="21955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smtClean="0">
                <a:solidFill>
                  <a:srgbClr val="FFFFFF"/>
                </a:solidFill>
              </a:rPr>
              <a:t>Структура ДОО «ИСКРА»</a:t>
            </a:r>
          </a:p>
        </p:txBody>
      </p:sp>
      <p:sp>
        <p:nvSpPr>
          <p:cNvPr id="8" name="Месяц 7"/>
          <p:cNvSpPr/>
          <p:nvPr/>
        </p:nvSpPr>
        <p:spPr>
          <a:xfrm rot="4001279">
            <a:off x="2403070" y="5306808"/>
            <a:ext cx="935268" cy="1570358"/>
          </a:xfrm>
          <a:prstGeom prst="moon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ЮИД</a:t>
            </a:r>
          </a:p>
        </p:txBody>
      </p:sp>
      <p:sp>
        <p:nvSpPr>
          <p:cNvPr id="30" name="Месяц 29"/>
          <p:cNvSpPr/>
          <p:nvPr/>
        </p:nvSpPr>
        <p:spPr>
          <a:xfrm rot="3187869">
            <a:off x="4907048" y="4415699"/>
            <a:ext cx="935268" cy="1570358"/>
          </a:xfrm>
          <a:prstGeom prst="moon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ЮДПД</a:t>
            </a:r>
          </a:p>
        </p:txBody>
      </p:sp>
    </p:spTree>
    <p:extLst>
      <p:ext uri="{BB962C8B-B14F-4D97-AF65-F5344CB8AC3E}">
        <p14:creationId xmlns:p14="http://schemas.microsoft.com/office/powerpoint/2010/main" val="119027300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6013" y="981075"/>
            <a:ext cx="7186612" cy="12334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Девиз ДЕТСКОЙ ОРГАНИЗАЦИИ  «ИСКРА»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908175" y="1557338"/>
            <a:ext cx="6586538" cy="115093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«Каждый по делу - всего лишь искра,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Вместе с дружиной -  огонь от костра.»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1026" name="Picture 2" descr="C:\Users\Шакирова Альфия\Desktop\Талисман ДОО\DSCN4265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547664" y="2359624"/>
            <a:ext cx="2952328" cy="22142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10245" name="TextBox 1"/>
          <p:cNvSpPr txBox="1">
            <a:spLocks noChangeArrowheads="1"/>
          </p:cNvSpPr>
          <p:nvPr/>
        </p:nvSpPr>
        <p:spPr bwMode="auto">
          <a:xfrm>
            <a:off x="4787900" y="2755900"/>
            <a:ext cx="3722688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>
                <a:solidFill>
                  <a:srgbClr val="000000"/>
                </a:solidFill>
              </a:rPr>
              <a:t>Талисман ДОО «Искра»</a:t>
            </a:r>
          </a:p>
          <a:p>
            <a:pPr eaLnBrk="1" hangingPunct="1"/>
            <a:r>
              <a:rPr lang="ru-RU">
                <a:solidFill>
                  <a:srgbClr val="000000"/>
                </a:solidFill>
              </a:rPr>
              <a:t>           </a:t>
            </a:r>
            <a:r>
              <a:rPr lang="ru-RU" sz="2000" b="1">
                <a:solidFill>
                  <a:srgbClr val="C00000"/>
                </a:solidFill>
              </a:rPr>
              <a:t>КОСТЕР</a:t>
            </a:r>
          </a:p>
        </p:txBody>
      </p:sp>
      <p:sp>
        <p:nvSpPr>
          <p:cNvPr id="10246" name="Прямоугольник 4"/>
          <p:cNvSpPr>
            <a:spLocks noChangeArrowheads="1"/>
          </p:cNvSpPr>
          <p:nvPr/>
        </p:nvSpPr>
        <p:spPr bwMode="auto">
          <a:xfrm>
            <a:off x="1835150" y="4573588"/>
            <a:ext cx="640873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400">
                <a:solidFill>
                  <a:srgbClr val="FF0000"/>
                </a:solidFill>
              </a:rPr>
              <a:t>Членами организации являются:</a:t>
            </a:r>
          </a:p>
          <a:p>
            <a:r>
              <a:rPr lang="ru-RU" sz="2400">
                <a:solidFill>
                  <a:srgbClr val="000000"/>
                </a:solidFill>
              </a:rPr>
              <a:t>- Следопыты</a:t>
            </a:r>
          </a:p>
          <a:p>
            <a:r>
              <a:rPr lang="ru-RU" sz="2400">
                <a:solidFill>
                  <a:srgbClr val="000000"/>
                </a:solidFill>
              </a:rPr>
              <a:t>- Наследники</a:t>
            </a:r>
          </a:p>
          <a:p>
            <a:r>
              <a:rPr lang="ru-RU" sz="2400">
                <a:solidFill>
                  <a:srgbClr val="000000"/>
                </a:solidFill>
              </a:rPr>
              <a:t>- Наставники (вожатые)</a:t>
            </a:r>
          </a:p>
        </p:txBody>
      </p:sp>
    </p:spTree>
    <p:extLst>
      <p:ext uri="{BB962C8B-B14F-4D97-AF65-F5344CB8AC3E}">
        <p14:creationId xmlns:p14="http://schemas.microsoft.com/office/powerpoint/2010/main" val="2814105533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796925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002060"/>
                </a:solidFill>
              </a:rPr>
              <a:t>Цель деятельности ДОО</a:t>
            </a: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900113" y="1600200"/>
            <a:ext cx="7272337" cy="4525963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2800" b="1" smtClean="0">
                <a:solidFill>
                  <a:srgbClr val="FF0000"/>
                </a:solidFill>
              </a:rPr>
              <a:t>Помочь каждому своему члену жить интересной жизнью, стать сильным, умным                 и честным человеком – гражданином.</a:t>
            </a:r>
            <a:r>
              <a:rPr lang="ru-RU" sz="2800" b="1" smtClean="0"/>
              <a:t> 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2800" b="1" smtClean="0">
                <a:solidFill>
                  <a:srgbClr val="002060"/>
                </a:solidFill>
              </a:rPr>
              <a:t> 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2800" b="1" smtClean="0">
                <a:solidFill>
                  <a:srgbClr val="002060"/>
                </a:solidFill>
              </a:rPr>
              <a:t>Девиз ДОО СНТ:                                                                </a:t>
            </a:r>
            <a:r>
              <a:rPr lang="ru-RU" sz="2800" b="1" smtClean="0"/>
              <a:t>«Будь готов!»</a:t>
            </a:r>
          </a:p>
          <a:p>
            <a:pPr marL="0" indent="0" algn="ctr" eaLnBrk="1" hangingPunct="1">
              <a:buFont typeface="Arial" charset="0"/>
              <a:buNone/>
            </a:pPr>
            <a:endParaRPr lang="ru-RU" sz="2800" b="1" smtClean="0"/>
          </a:p>
          <a:p>
            <a:pPr marL="0" indent="0" algn="ctr" eaLnBrk="1" hangingPunct="1">
              <a:buFont typeface="Arial" charset="0"/>
              <a:buNone/>
            </a:pPr>
            <a:r>
              <a:rPr lang="ru-RU" sz="2800" b="1" smtClean="0">
                <a:solidFill>
                  <a:srgbClr val="002060"/>
                </a:solidFill>
              </a:rPr>
              <a:t>Наш лозунг: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2800" b="1" smtClean="0"/>
              <a:t>«Делай каждый день добрые дела!»</a:t>
            </a:r>
          </a:p>
          <a:p>
            <a:pPr marL="0" indent="0" eaLnBrk="1" hangingPunct="1">
              <a:buFont typeface="Arial" charset="0"/>
              <a:buNone/>
            </a:pPr>
            <a:endParaRPr lang="ru-RU" sz="4000" smtClean="0">
              <a:solidFill>
                <a:srgbClr val="FF0000"/>
              </a:solidFill>
            </a:endParaRPr>
          </a:p>
        </p:txBody>
      </p:sp>
      <p:pic>
        <p:nvPicPr>
          <p:cNvPr id="4" name="Picture 3" descr="F:\Ндел\DSCN06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5400000">
            <a:off x="5673007" y="3205357"/>
            <a:ext cx="2713230" cy="20349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F:\Ндел\DSCN0615.JPG"/>
          <p:cNvPicPr>
            <a:picLocks noChangeAspect="1" noChangeArrowheads="1"/>
          </p:cNvPicPr>
          <p:nvPr/>
        </p:nvPicPr>
        <p:blipFill>
          <a:blip r:embed="rId3" cstate="print"/>
          <a:srcRect l="32589"/>
          <a:stretch>
            <a:fillRect/>
          </a:stretch>
        </p:blipFill>
        <p:spPr bwMode="auto">
          <a:xfrm>
            <a:off x="899593" y="2826590"/>
            <a:ext cx="2376264" cy="26437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270" name="TextBox 5"/>
          <p:cNvSpPr txBox="1">
            <a:spLocks noChangeArrowheads="1"/>
          </p:cNvSpPr>
          <p:nvPr/>
        </p:nvSpPr>
        <p:spPr bwMode="auto">
          <a:xfrm>
            <a:off x="6588125" y="3284538"/>
            <a:ext cx="1008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/>
              <a:t>Галстук</a:t>
            </a:r>
          </a:p>
        </p:txBody>
      </p:sp>
      <p:sp>
        <p:nvSpPr>
          <p:cNvPr id="11271" name="TextBox 6"/>
          <p:cNvSpPr txBox="1">
            <a:spLocks noChangeArrowheads="1"/>
          </p:cNvSpPr>
          <p:nvPr/>
        </p:nvSpPr>
        <p:spPr bwMode="auto">
          <a:xfrm>
            <a:off x="1835150" y="3068638"/>
            <a:ext cx="895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/>
              <a:t>Флаг</a:t>
            </a:r>
          </a:p>
        </p:txBody>
      </p:sp>
    </p:spTree>
    <p:extLst>
      <p:ext uri="{BB962C8B-B14F-4D97-AF65-F5344CB8AC3E}">
        <p14:creationId xmlns:p14="http://schemas.microsoft.com/office/powerpoint/2010/main" val="4269388285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14563" y="928688"/>
            <a:ext cx="3714750" cy="85725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ctr">
              <a:defRPr/>
            </a:pPr>
            <a:r>
              <a:rPr lang="ru-RU" sz="2400" dirty="0">
                <a:solidFill>
                  <a:prstClr val="white"/>
                </a:solidFill>
              </a:rPr>
              <a:t>3 ступень – «Тропинки»</a:t>
            </a: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5572125" y="0"/>
            <a:ext cx="3571875" cy="714375"/>
          </a:xfrm>
          <a:prstGeom prst="triangle">
            <a:avLst/>
          </a:prstGeom>
          <a:blipFill>
            <a:blip r:embed="rId4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38" y="2143125"/>
            <a:ext cx="5286375" cy="714375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ctr">
              <a:defRPr/>
            </a:pPr>
            <a:r>
              <a:rPr lang="ru-RU" sz="2400" dirty="0">
                <a:solidFill>
                  <a:prstClr val="white"/>
                </a:solidFill>
              </a:rPr>
              <a:t>1 ступень – « Шаги»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57313" y="1571625"/>
            <a:ext cx="4572000" cy="714375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ctr">
              <a:defRPr/>
            </a:pPr>
            <a:r>
              <a:rPr lang="ru-RU" sz="2400" dirty="0">
                <a:solidFill>
                  <a:prstClr val="white"/>
                </a:solidFill>
              </a:rPr>
              <a:t>2 ступень -  «Истоки»</a:t>
            </a:r>
          </a:p>
        </p:txBody>
      </p:sp>
      <p:sp>
        <p:nvSpPr>
          <p:cNvPr id="8" name="Овал 7"/>
          <p:cNvSpPr/>
          <p:nvPr/>
        </p:nvSpPr>
        <p:spPr>
          <a:xfrm rot="-1140000">
            <a:off x="293688" y="3395663"/>
            <a:ext cx="2565400" cy="23002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ctr">
              <a:defRPr/>
            </a:pPr>
            <a:r>
              <a:rPr lang="ru-RU" sz="2800" dirty="0">
                <a:solidFill>
                  <a:prstClr val="white"/>
                </a:solidFill>
              </a:rPr>
              <a:t>1 правило –Следопыт отважный</a:t>
            </a:r>
          </a:p>
        </p:txBody>
      </p:sp>
      <p:sp>
        <p:nvSpPr>
          <p:cNvPr id="9" name="Овал 8"/>
          <p:cNvSpPr/>
          <p:nvPr/>
        </p:nvSpPr>
        <p:spPr>
          <a:xfrm rot="660000">
            <a:off x="2524125" y="4592638"/>
            <a:ext cx="2254250" cy="2095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ctr">
              <a:defRPr/>
            </a:pPr>
            <a:r>
              <a:rPr lang="ru-RU" sz="2400" dirty="0">
                <a:solidFill>
                  <a:prstClr val="white"/>
                </a:solidFill>
              </a:rPr>
              <a:t>2 правило –Следопыт честный</a:t>
            </a:r>
          </a:p>
        </p:txBody>
      </p:sp>
      <p:sp>
        <p:nvSpPr>
          <p:cNvPr id="10" name="Овал 9"/>
          <p:cNvSpPr/>
          <p:nvPr/>
        </p:nvSpPr>
        <p:spPr>
          <a:xfrm rot="-1200000">
            <a:off x="4621213" y="4421188"/>
            <a:ext cx="2214562" cy="2206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ctr">
              <a:defRPr/>
            </a:pPr>
            <a:r>
              <a:rPr lang="ru-RU" sz="2400" dirty="0">
                <a:solidFill>
                  <a:prstClr val="white"/>
                </a:solidFill>
              </a:rPr>
              <a:t>3 правило – Следопыт добрый</a:t>
            </a:r>
          </a:p>
        </p:txBody>
      </p:sp>
      <p:sp>
        <p:nvSpPr>
          <p:cNvPr id="11" name="Овал 10"/>
          <p:cNvSpPr/>
          <p:nvPr/>
        </p:nvSpPr>
        <p:spPr>
          <a:xfrm rot="-3180000">
            <a:off x="6536531" y="3585369"/>
            <a:ext cx="2506663" cy="22383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ctr">
              <a:defRPr/>
            </a:pPr>
            <a:r>
              <a:rPr lang="ru-RU" sz="2400" dirty="0">
                <a:solidFill>
                  <a:prstClr val="white"/>
                </a:solidFill>
              </a:rPr>
              <a:t>4 правило – Следопыт стремится стать лучше</a:t>
            </a:r>
          </a:p>
        </p:txBody>
      </p:sp>
      <p:sp>
        <p:nvSpPr>
          <p:cNvPr id="7" name="Блок-схема: узел 6"/>
          <p:cNvSpPr/>
          <p:nvPr/>
        </p:nvSpPr>
        <p:spPr>
          <a:xfrm>
            <a:off x="2346325" y="2765425"/>
            <a:ext cx="4800600" cy="2092325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ctr">
              <a:defRPr/>
            </a:pPr>
            <a:r>
              <a:rPr lang="ru-RU" sz="2200" dirty="0">
                <a:solidFill>
                  <a:srgbClr val="4F81BD">
                    <a:lumMod val="50000"/>
                  </a:srgbClr>
                </a:solidFill>
              </a:rPr>
              <a:t>Я… даю честное слово быть хорошим следопытом и выполнять правила следопытов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929313" y="714375"/>
            <a:ext cx="3000375" cy="2143125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ctr">
              <a:defRPr/>
            </a:pPr>
            <a:r>
              <a:rPr lang="ru-RU" sz="3200" dirty="0">
                <a:solidFill>
                  <a:prstClr val="white"/>
                </a:solidFill>
              </a:rPr>
              <a:t>следопыты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5220351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>
            <a:off x="-30163" y="188913"/>
            <a:ext cx="4346576" cy="1285875"/>
          </a:xfrm>
          <a:prstGeom prst="triangle">
            <a:avLst>
              <a:gd name="adj" fmla="val 517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ctr">
              <a:defRPr/>
            </a:pPr>
            <a:r>
              <a:rPr lang="ru-RU" sz="2400" dirty="0">
                <a:solidFill>
                  <a:prstClr val="white"/>
                </a:solidFill>
              </a:rPr>
              <a:t>1 высота</a:t>
            </a: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484438" y="-71438"/>
            <a:ext cx="2989262" cy="2286001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ctr">
              <a:defRPr/>
            </a:pPr>
            <a:r>
              <a:rPr lang="ru-RU" sz="2000" dirty="0">
                <a:solidFill>
                  <a:prstClr val="white"/>
                </a:solidFill>
              </a:rPr>
              <a:t>2 высота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4316413" y="-71438"/>
            <a:ext cx="4500562" cy="2000251"/>
          </a:xfrm>
          <a:prstGeom prst="triangl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ctr">
              <a:defRPr/>
            </a:pPr>
            <a:r>
              <a:rPr lang="ru-RU" dirty="0">
                <a:solidFill>
                  <a:prstClr val="white"/>
                </a:solidFill>
              </a:rPr>
              <a:t>3 высота Наследник - инструктор</a:t>
            </a:r>
          </a:p>
        </p:txBody>
      </p:sp>
      <p:sp>
        <p:nvSpPr>
          <p:cNvPr id="8" name="Овал 7"/>
          <p:cNvSpPr/>
          <p:nvPr/>
        </p:nvSpPr>
        <p:spPr>
          <a:xfrm>
            <a:off x="2786063" y="1928813"/>
            <a:ext cx="4071937" cy="200501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ctr">
              <a:defRPr/>
            </a:pPr>
            <a:r>
              <a:rPr lang="ru-RU" dirty="0">
                <a:solidFill>
                  <a:srgbClr val="002060"/>
                </a:solidFill>
              </a:rPr>
              <a:t>Я…добровольно вступаю в союз наследников , обязуюсь выполнять законы наследников</a:t>
            </a:r>
          </a:p>
        </p:txBody>
      </p:sp>
      <p:sp>
        <p:nvSpPr>
          <p:cNvPr id="12" name="Овал 11"/>
          <p:cNvSpPr/>
          <p:nvPr/>
        </p:nvSpPr>
        <p:spPr>
          <a:xfrm rot="3540000">
            <a:off x="57150" y="1489075"/>
            <a:ext cx="2895600" cy="3028950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>
              <a:defRPr/>
            </a:pPr>
            <a:r>
              <a:rPr lang="ru-RU" dirty="0">
                <a:solidFill>
                  <a:prstClr val="white"/>
                </a:solidFill>
              </a:rPr>
              <a:t>Традиция гражданства      – </a:t>
            </a:r>
            <a:r>
              <a:rPr lang="ru-RU" dirty="0">
                <a:solidFill>
                  <a:srgbClr val="8064A2">
                    <a:lumMod val="60000"/>
                    <a:lumOff val="40000"/>
                  </a:srgbClr>
                </a:solidFill>
              </a:rPr>
              <a:t>1 закон</a:t>
            </a:r>
            <a:r>
              <a:rPr lang="ru-RU" dirty="0">
                <a:solidFill>
                  <a:prstClr val="white"/>
                </a:solidFill>
              </a:rPr>
              <a:t>  «Наследник помогает своей республике, стремиться стать достойным гражданином»</a:t>
            </a:r>
          </a:p>
        </p:txBody>
      </p:sp>
      <p:sp>
        <p:nvSpPr>
          <p:cNvPr id="10" name="Овал 9"/>
          <p:cNvSpPr/>
          <p:nvPr/>
        </p:nvSpPr>
        <p:spPr>
          <a:xfrm rot="960000">
            <a:off x="1749425" y="3340100"/>
            <a:ext cx="2300288" cy="3359150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>
              <a:defRPr/>
            </a:pPr>
            <a:r>
              <a:rPr lang="ru-RU" dirty="0">
                <a:solidFill>
                  <a:prstClr val="white"/>
                </a:solidFill>
              </a:rPr>
              <a:t>Традиция правды </a:t>
            </a:r>
            <a:r>
              <a:rPr lang="ru-RU" dirty="0">
                <a:solidFill>
                  <a:srgbClr val="8064A2">
                    <a:lumMod val="60000"/>
                    <a:lumOff val="40000"/>
                  </a:srgbClr>
                </a:solidFill>
              </a:rPr>
              <a:t>–    2 закон </a:t>
            </a:r>
            <a:r>
              <a:rPr lang="ru-RU" dirty="0">
                <a:solidFill>
                  <a:prstClr val="white"/>
                </a:solidFill>
              </a:rPr>
              <a:t>«Наследник отважно стоит за </a:t>
            </a:r>
            <a:r>
              <a:rPr lang="ru-RU" dirty="0" err="1">
                <a:solidFill>
                  <a:prstClr val="white"/>
                </a:solidFill>
              </a:rPr>
              <a:t>справедли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вость</a:t>
            </a:r>
            <a:r>
              <a:rPr lang="ru-RU" dirty="0">
                <a:solidFill>
                  <a:prstClr val="white"/>
                </a:solidFill>
              </a:rPr>
              <a:t>»</a:t>
            </a:r>
          </a:p>
        </p:txBody>
      </p:sp>
      <p:sp>
        <p:nvSpPr>
          <p:cNvPr id="18" name="Овал 17"/>
          <p:cNvSpPr/>
          <p:nvPr/>
        </p:nvSpPr>
        <p:spPr>
          <a:xfrm rot="-3480000">
            <a:off x="6519069" y="1724819"/>
            <a:ext cx="2687638" cy="2514600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ctr">
              <a:defRPr/>
            </a:pPr>
            <a:r>
              <a:rPr lang="ru-RU" dirty="0">
                <a:solidFill>
                  <a:prstClr val="white"/>
                </a:solidFill>
              </a:rPr>
              <a:t>Традиция наследия –                         </a:t>
            </a:r>
            <a:r>
              <a:rPr lang="ru-RU" dirty="0">
                <a:solidFill>
                  <a:srgbClr val="8064A2">
                    <a:lumMod val="60000"/>
                    <a:lumOff val="40000"/>
                  </a:srgbClr>
                </a:solidFill>
              </a:rPr>
              <a:t>5 закон </a:t>
            </a:r>
            <a:r>
              <a:rPr lang="ru-RU" dirty="0">
                <a:solidFill>
                  <a:prstClr val="white"/>
                </a:solidFill>
              </a:rPr>
              <a:t>«Наследник бережно хранит природу и культуру родного края</a:t>
            </a:r>
          </a:p>
        </p:txBody>
      </p:sp>
      <p:sp>
        <p:nvSpPr>
          <p:cNvPr id="11" name="Овал 10"/>
          <p:cNvSpPr/>
          <p:nvPr/>
        </p:nvSpPr>
        <p:spPr>
          <a:xfrm rot="-120000">
            <a:off x="3635375" y="3749675"/>
            <a:ext cx="2776538" cy="3048000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>
              <a:defRPr/>
            </a:pPr>
            <a:r>
              <a:rPr lang="ru-RU" dirty="0">
                <a:solidFill>
                  <a:prstClr val="white"/>
                </a:solidFill>
              </a:rPr>
              <a:t>Традиция добра -              </a:t>
            </a:r>
            <a:r>
              <a:rPr lang="ru-RU" dirty="0">
                <a:solidFill>
                  <a:srgbClr val="8064A2">
                    <a:lumMod val="60000"/>
                    <a:lumOff val="40000"/>
                  </a:srgbClr>
                </a:solidFill>
              </a:rPr>
              <a:t>3 закон </a:t>
            </a:r>
            <a:r>
              <a:rPr lang="ru-RU" dirty="0">
                <a:solidFill>
                  <a:prstClr val="white"/>
                </a:solidFill>
              </a:rPr>
              <a:t>«Наследник  верный друг помогает старшим и младшим  </a:t>
            </a:r>
          </a:p>
        </p:txBody>
      </p:sp>
      <p:sp>
        <p:nvSpPr>
          <p:cNvPr id="9" name="Овал 8"/>
          <p:cNvSpPr/>
          <p:nvPr/>
        </p:nvSpPr>
        <p:spPr>
          <a:xfrm rot="-1740000">
            <a:off x="5821363" y="3382963"/>
            <a:ext cx="2362200" cy="3090862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ctr">
              <a:defRPr/>
            </a:pPr>
            <a:r>
              <a:rPr lang="ru-RU" sz="2000" dirty="0">
                <a:solidFill>
                  <a:prstClr val="white"/>
                </a:solidFill>
              </a:rPr>
              <a:t>Т</a:t>
            </a:r>
            <a:r>
              <a:rPr lang="ru-RU" dirty="0">
                <a:solidFill>
                  <a:prstClr val="white"/>
                </a:solidFill>
              </a:rPr>
              <a:t>радиция роста-                             </a:t>
            </a:r>
            <a:r>
              <a:rPr lang="ru-RU" dirty="0">
                <a:solidFill>
                  <a:srgbClr val="8064A2">
                    <a:lumMod val="60000"/>
                    <a:lumOff val="40000"/>
                  </a:srgbClr>
                </a:solidFill>
              </a:rPr>
              <a:t>4 закон </a:t>
            </a:r>
            <a:r>
              <a:rPr lang="ru-RU" dirty="0">
                <a:solidFill>
                  <a:prstClr val="white"/>
                </a:solidFill>
              </a:rPr>
              <a:t>«Наследник хочет больше знать и уметь, стать сильным и ловким»</a:t>
            </a:r>
          </a:p>
        </p:txBody>
      </p:sp>
    </p:spTree>
    <p:extLst>
      <p:ext uri="{BB962C8B-B14F-4D97-AF65-F5344CB8AC3E}">
        <p14:creationId xmlns:p14="http://schemas.microsoft.com/office/powerpoint/2010/main" val="794504000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внобедренный треугольник 4"/>
          <p:cNvSpPr/>
          <p:nvPr/>
        </p:nvSpPr>
        <p:spPr>
          <a:xfrm>
            <a:off x="3525838" y="0"/>
            <a:ext cx="2786062" cy="2190750"/>
          </a:xfrm>
          <a:prstGeom prst="triangle">
            <a:avLst/>
          </a:prstGeom>
          <a:solidFill>
            <a:srgbClr val="FB65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ctr">
              <a:defRPr/>
            </a:pPr>
            <a:r>
              <a:rPr lang="ru-RU" sz="4000" dirty="0">
                <a:solidFill>
                  <a:prstClr val="white"/>
                </a:solidFill>
              </a:rPr>
              <a:t>труд</a:t>
            </a:r>
          </a:p>
        </p:txBody>
      </p:sp>
      <p:sp>
        <p:nvSpPr>
          <p:cNvPr id="6" name="Равнобедренный треугольник 5"/>
          <p:cNvSpPr/>
          <p:nvPr/>
        </p:nvSpPr>
        <p:spPr>
          <a:xfrm rot="3960000">
            <a:off x="6463506" y="1385095"/>
            <a:ext cx="2638425" cy="2455862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ctr">
              <a:defRPr/>
            </a:pPr>
            <a:r>
              <a:rPr lang="ru-RU" sz="4000" dirty="0">
                <a:solidFill>
                  <a:prstClr val="white"/>
                </a:solidFill>
              </a:rPr>
              <a:t>мир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 rot="17468068">
            <a:off x="760413" y="1411288"/>
            <a:ext cx="2670175" cy="2428875"/>
          </a:xfrm>
          <a:prstGeom prst="triangle">
            <a:avLst/>
          </a:prstGeom>
          <a:solidFill>
            <a:srgbClr val="0AAA1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ctr">
              <a:defRPr/>
            </a:pPr>
            <a:r>
              <a:rPr lang="ru-RU" sz="2800" dirty="0" err="1">
                <a:solidFill>
                  <a:prstClr val="white"/>
                </a:solidFill>
              </a:rPr>
              <a:t>Гарм</a:t>
            </a:r>
            <a:r>
              <a:rPr lang="ru-RU" sz="3200" dirty="0" err="1">
                <a:solidFill>
                  <a:prstClr val="white"/>
                </a:solidFill>
              </a:rPr>
              <a:t>о-ния</a:t>
            </a:r>
            <a:endParaRPr lang="ru-RU" sz="3200" dirty="0">
              <a:solidFill>
                <a:prstClr val="white"/>
              </a:solidFill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12581549">
            <a:off x="1990725" y="4660900"/>
            <a:ext cx="2771775" cy="2451100"/>
          </a:xfrm>
          <a:prstGeom prst="triangle">
            <a:avLst>
              <a:gd name="adj" fmla="val 5186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ctr">
              <a:defRPr/>
            </a:pPr>
            <a:r>
              <a:rPr lang="ru-RU" sz="2500" dirty="0" err="1">
                <a:solidFill>
                  <a:prstClr val="white"/>
                </a:solidFill>
              </a:rPr>
              <a:t>Специ-альнос-ти</a:t>
            </a:r>
            <a:endParaRPr lang="ru-RU" sz="2500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ru-RU" sz="2500" dirty="0">
              <a:solidFill>
                <a:prstClr val="white"/>
              </a:solidFill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 rot="-12540000">
            <a:off x="5330825" y="4605338"/>
            <a:ext cx="2549525" cy="2354262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ctr">
              <a:defRPr/>
            </a:pPr>
            <a:r>
              <a:rPr lang="ru-RU" sz="2800" dirty="0">
                <a:solidFill>
                  <a:prstClr val="white"/>
                </a:solidFill>
              </a:rPr>
              <a:t>забота</a:t>
            </a:r>
          </a:p>
        </p:txBody>
      </p:sp>
      <p:sp>
        <p:nvSpPr>
          <p:cNvPr id="10" name="Правильный пятиугольник 9"/>
          <p:cNvSpPr/>
          <p:nvPr/>
        </p:nvSpPr>
        <p:spPr>
          <a:xfrm rot="-10800000">
            <a:off x="2786063" y="2071688"/>
            <a:ext cx="4357687" cy="3297237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91431" tIns="45715" rIns="91431" bIns="45715" anchor="ctr"/>
          <a:lstStyle/>
          <a:p>
            <a:pPr>
              <a:defRPr/>
            </a:pP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430588" y="2420938"/>
            <a:ext cx="3068637" cy="21605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prstClr val="white"/>
                </a:solidFill>
              </a:rPr>
              <a:t>Направления дел</a:t>
            </a:r>
          </a:p>
        </p:txBody>
      </p:sp>
    </p:spTree>
    <p:extLst>
      <p:ext uri="{BB962C8B-B14F-4D97-AF65-F5344CB8AC3E}">
        <p14:creationId xmlns:p14="http://schemas.microsoft.com/office/powerpoint/2010/main" val="1069190075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549275"/>
            <a:ext cx="8078787" cy="8794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FF0000"/>
                </a:solidFill>
              </a:rPr>
              <a:t>Такими мы приступили к своим обязанностям в 2011 году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Фарида\Desktop\СД)\DSCN1034.JPG"/>
          <p:cNvPicPr>
            <a:picLocks noChangeAspect="1" noChangeArrowheads="1"/>
          </p:cNvPicPr>
          <p:nvPr/>
        </p:nvPicPr>
        <p:blipFill>
          <a:blip r:embed="rId2" cstate="print"/>
          <a:srcRect t="7492" r="1605" b="14383"/>
          <a:stretch>
            <a:fillRect/>
          </a:stretch>
        </p:blipFill>
        <p:spPr bwMode="auto">
          <a:xfrm>
            <a:off x="243840" y="1643050"/>
            <a:ext cx="8757316" cy="5214950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838376703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305800" cy="785813"/>
          </a:xfrm>
        </p:spPr>
        <p:txBody>
          <a:bodyPr/>
          <a:lstStyle/>
          <a:p>
            <a:pPr eaLnBrk="1" hangingPunct="1"/>
            <a:r>
              <a:rPr lang="ru-RU" smtClean="0"/>
              <a:t>Председатель СД</a:t>
            </a:r>
          </a:p>
        </p:txBody>
      </p:sp>
      <p:pic>
        <p:nvPicPr>
          <p:cNvPr id="3074" name="Picture 2" descr="G:\DCIM\109NIKON\DSCN5847.JPG"/>
          <p:cNvPicPr>
            <a:picLocks noChangeAspect="1" noChangeArrowheads="1"/>
          </p:cNvPicPr>
          <p:nvPr/>
        </p:nvPicPr>
        <p:blipFill rotWithShape="1">
          <a:blip r:embed="rId2" cstate="print">
            <a:extLst/>
          </a:blip>
          <a:srcRect r="12233"/>
          <a:stretch/>
        </p:blipFill>
        <p:spPr bwMode="auto">
          <a:xfrm>
            <a:off x="2987824" y="1412776"/>
            <a:ext cx="2873330" cy="43651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16388" name="TextBox 2"/>
          <p:cNvSpPr txBox="1">
            <a:spLocks noChangeArrowheads="1"/>
          </p:cNvSpPr>
          <p:nvPr/>
        </p:nvSpPr>
        <p:spPr bwMode="auto">
          <a:xfrm>
            <a:off x="4067175" y="5778500"/>
            <a:ext cx="12731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800" smtClean="0">
                <a:solidFill>
                  <a:prstClr val="black"/>
                </a:solidFill>
              </a:rPr>
              <a:t>2014</a:t>
            </a:r>
          </a:p>
        </p:txBody>
      </p:sp>
    </p:spTree>
    <p:extLst>
      <p:ext uri="{BB962C8B-B14F-4D97-AF65-F5344CB8AC3E}">
        <p14:creationId xmlns:p14="http://schemas.microsoft.com/office/powerpoint/2010/main" val="1483695100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433</Words>
  <Application>Microsoft Office PowerPoint</Application>
  <PresentationFormat>Экран (4:3)</PresentationFormat>
  <Paragraphs>94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Тема Office</vt:lpstr>
      <vt:lpstr>1_Тема Office</vt:lpstr>
      <vt:lpstr>2_Тема Office</vt:lpstr>
      <vt:lpstr>3_Тема Office</vt:lpstr>
      <vt:lpstr>4_Тема Office</vt:lpstr>
      <vt:lpstr>Муниципальное бюджетное общеобразовательное учреждение</vt:lpstr>
      <vt:lpstr>Презентация PowerPoint</vt:lpstr>
      <vt:lpstr>Девиз ДЕТСКОЙ ОРГАНИЗАЦИИ  «ИСКРА»</vt:lpstr>
      <vt:lpstr>Цель деятельности ДОО</vt:lpstr>
      <vt:lpstr>Презентация PowerPoint</vt:lpstr>
      <vt:lpstr>Презентация PowerPoint</vt:lpstr>
      <vt:lpstr>Презентация PowerPoint</vt:lpstr>
      <vt:lpstr>Такими мы приступили к своим обязанностям в 2011 году</vt:lpstr>
      <vt:lpstr>Председатель СД</vt:lpstr>
      <vt:lpstr>Презентация PowerPoint</vt:lpstr>
      <vt:lpstr>ТРУД</vt:lpstr>
      <vt:lpstr>Презентация PowerPoint</vt:lpstr>
      <vt:lpstr>Гармония</vt:lpstr>
      <vt:lpstr>Презентация PowerPoint</vt:lpstr>
      <vt:lpstr>Презентация PowerPoint</vt:lpstr>
      <vt:lpstr>Забота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</dc:title>
  <dc:creator>Шафигуллина Фарида</dc:creator>
  <cp:lastModifiedBy>Шакирова Альфия</cp:lastModifiedBy>
  <cp:revision>7</cp:revision>
  <dcterms:created xsi:type="dcterms:W3CDTF">2014-12-11T12:16:38Z</dcterms:created>
  <dcterms:modified xsi:type="dcterms:W3CDTF">2014-12-12T06:12:11Z</dcterms:modified>
</cp:coreProperties>
</file>